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437" r:id="rId3"/>
    <p:sldId id="440" r:id="rId4"/>
    <p:sldId id="459" r:id="rId5"/>
    <p:sldId id="460" r:id="rId6"/>
    <p:sldId id="461" r:id="rId7"/>
    <p:sldId id="463" r:id="rId8"/>
    <p:sldId id="464" r:id="rId9"/>
    <p:sldId id="465" r:id="rId10"/>
    <p:sldId id="466" r:id="rId11"/>
    <p:sldId id="467" r:id="rId12"/>
    <p:sldId id="468" r:id="rId13"/>
    <p:sldId id="470" r:id="rId14"/>
    <p:sldId id="357" r:id="rId15"/>
    <p:sldId id="476" r:id="rId16"/>
    <p:sldId id="477" r:id="rId17"/>
    <p:sldId id="473" r:id="rId18"/>
    <p:sldId id="474" r:id="rId19"/>
    <p:sldId id="430" r:id="rId20"/>
    <p:sldId id="475" r:id="rId21"/>
    <p:sldId id="478" r:id="rId22"/>
    <p:sldId id="481" r:id="rId23"/>
    <p:sldId id="479" r:id="rId24"/>
    <p:sldId id="4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4EE"/>
    <a:srgbClr val="CAD040"/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 autoAdjust="0"/>
    <p:restoredTop sz="76067" autoAdjust="0"/>
  </p:normalViewPr>
  <p:slideViewPr>
    <p:cSldViewPr snapToGrid="0" snapToObjects="1">
      <p:cViewPr varScale="1">
        <p:scale>
          <a:sx n="61" d="100"/>
          <a:sy n="61" d="100"/>
        </p:scale>
        <p:origin x="248" y="7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4/20/22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4/20/22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2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56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8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31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66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7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47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34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63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78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28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73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87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13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text copy.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496" y="2046151"/>
            <a:ext cx="5216535" cy="1858337"/>
          </a:xfrm>
        </p:spPr>
        <p:txBody>
          <a:bodyPr>
            <a:normAutofit/>
          </a:bodyPr>
          <a:lstStyle/>
          <a:p>
            <a:r>
              <a:rPr lang="en-US" dirty="0"/>
              <a:t>CS 295A/395D: 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2706" y="2280062"/>
            <a:ext cx="4393872" cy="2215967"/>
          </a:xfrm>
        </p:spPr>
        <p:txBody>
          <a:bodyPr>
            <a:normAutofit/>
          </a:bodyPr>
          <a:lstStyle/>
          <a:p>
            <a:r>
              <a:rPr lang="en-US" b="1" dirty="0"/>
              <a:t>Probabilistic state over time:</a:t>
            </a:r>
          </a:p>
          <a:p>
            <a:r>
              <a:rPr lang="en-US" b="1" dirty="0"/>
              <a:t>Markov Chains</a:t>
            </a:r>
          </a:p>
          <a:p>
            <a:r>
              <a:rPr lang="en-US" dirty="0"/>
              <a:t>Prof. Emma </a:t>
            </a:r>
            <a:r>
              <a:rPr lang="en-US" dirty="0" err="1"/>
              <a:t>Tosch</a:t>
            </a:r>
            <a:endParaRPr lang="en-US" dirty="0"/>
          </a:p>
          <a:p>
            <a:r>
              <a:rPr lang="en-US" dirty="0"/>
              <a:t>20 April 2022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46690" y="917868"/>
                <a:ext cx="6408766" cy="519768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What is the event space?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Attempt 2: All valid paths</a:t>
                </a:r>
              </a:p>
              <a:p>
                <a:pPr marL="971550" lvl="1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What is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⊨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1800" dirty="0"/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b="0" dirty="0"/>
                  <a:t>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⊨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dirty="0"/>
                  <a:t>and 0 otherwise</a:t>
                </a:r>
              </a:p>
              <a:p>
                <a:pPr lvl="2" indent="0">
                  <a:buNone/>
                </a:pPr>
                <a:r>
                  <a:rPr lang="en-US" sz="1700" dirty="0"/>
                  <a:t>Is this a useful quantity?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46690" y="917868"/>
                <a:ext cx="6408766" cy="5197687"/>
              </a:xfrm>
              <a:blipFill>
                <a:blip r:embed="rId3"/>
                <a:stretch>
                  <a:fillRect l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1613941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764724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2518479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3367696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1613941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3369460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3847381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2093626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2573311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1583598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1583598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2093626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552046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244409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613941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2998164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17123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819556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3847381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2998164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3846750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764725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941871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1321679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4500871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3484001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1897899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154638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3405277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575006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457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46690" y="917868"/>
                <a:ext cx="6408766" cy="519768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What is the event space?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Attempt 2: All valid paths</a:t>
                </a:r>
              </a:p>
              <a:p>
                <a:pPr marL="971550" lvl="1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What is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⊨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1800" b="0" dirty="0"/>
              </a:p>
              <a:p>
                <a:pPr marL="971550" lvl="1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This is a conditional probability</a:t>
                </a:r>
              </a:p>
              <a:p>
                <a:pPr marL="1428750" lvl="2" indent="-285750">
                  <a:buFont typeface="Arial" panose="020B0604020202020204" pitchFamily="34" charset="0"/>
                  <a:buChar char="•"/>
                </a:pPr>
                <a:r>
                  <a:rPr lang="en-US" sz="1700" dirty="0"/>
                  <a:t>Need to restrict the event space:</a:t>
                </a:r>
              </a:p>
              <a:p>
                <a:pPr marL="1885950" lvl="3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 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}  </m:t>
                    </m:r>
                  </m:oMath>
                </a14:m>
                <a:endParaRPr lang="en-US" sz="1600" dirty="0"/>
              </a:p>
              <a:p>
                <a:pPr marL="1885950" lvl="3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Then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⊨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endParaRPr lang="en-US" sz="1600" b="0" dirty="0"/>
              </a:p>
              <a:p>
                <a:pPr lvl="3" indent="0">
                  <a:buNone/>
                </a:pPr>
                <a:r>
                  <a:rPr lang="en-US" sz="1600" b="0" dirty="0"/>
                  <a:t>Is this a useful quantity?</a:t>
                </a:r>
              </a:p>
              <a:p>
                <a:pPr marL="1885950" lvl="3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46690" y="917868"/>
                <a:ext cx="6408766" cy="5197687"/>
              </a:xfrm>
              <a:blipFill>
                <a:blip r:embed="rId3"/>
                <a:stretch>
                  <a:fillRect l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1613941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764724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2518479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3367696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1613941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3369460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3847381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2093626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2573311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1583598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1583598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2093626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552046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244409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613941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2998164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17123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819556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3847381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2998164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3846750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764725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941871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1321679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4500871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3484001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1897899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154638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3405277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575006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113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46690" y="917868"/>
                <a:ext cx="6408766" cy="1367807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sz="2800" dirty="0"/>
                  <a:t>Problem: Assumes all paths equally likely!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1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1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1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…)?</m:t>
                    </m:r>
                  </m:oMath>
                </a14:m>
                <a:r>
                  <a:rPr lang="en-US" sz="3100" i="1" dirty="0">
                    <a:latin typeface="Cambria Math" panose="02040503050406030204" pitchFamily="18" charset="0"/>
                  </a:rPr>
                  <a:t>  </a:t>
                </a:r>
              </a:p>
              <a:p>
                <a:r>
                  <a:rPr lang="en-US" sz="1600" i="1" dirty="0">
                    <a:latin typeface="Cambria Math" panose="02040503050406030204" pitchFamily="18" charset="0"/>
                  </a:rPr>
                  <a:t> </a:t>
                </a: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46690" y="917868"/>
                <a:ext cx="6408766" cy="1367807"/>
              </a:xfrm>
              <a:blipFill>
                <a:blip r:embed="rId3"/>
                <a:stretch>
                  <a:fillRect l="-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1613941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764724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2518479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3367696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1613941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3369460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3847381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2093626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2573311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1583598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1583598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2093626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552046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244409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613941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2998164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17123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819556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3847381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2998164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3846750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764725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941871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1321679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4500871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3484001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1897899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154638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3405277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575006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706712FA-F875-D3F8-635B-D9795A91EC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2901" y="1925460"/>
                <a:ext cx="6408766" cy="30633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400"/>
                  </a:spcAft>
                  <a:buFont typeface="Arial"/>
                  <a:buNone/>
                  <a:defRPr sz="18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6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5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4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2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Scenario: 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Assume the transporter is ready. 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The longer she is on the enemy ship, the greater the probability she returns:</a:t>
                </a:r>
              </a:p>
              <a:p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600" dirty="0"/>
                  <a:t> represent a random path such that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600" dirty="0"/>
                  <a:t> = s means the first state of the path is s </a:t>
                </a:r>
              </a:p>
            </p:txBody>
          </p:sp>
        </mc:Choice>
        <mc:Fallback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706712FA-F875-D3F8-635B-D9795A91E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901" y="1925460"/>
                <a:ext cx="6408766" cy="3063336"/>
              </a:xfrm>
              <a:prstGeom prst="rect">
                <a:avLst/>
              </a:prstGeom>
              <a:blipFill>
                <a:blip r:embed="rId4"/>
                <a:stretch>
                  <a:fillRect l="-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C95F3C7-ACE8-F654-3B7B-3F44090BD880}"/>
                  </a:ext>
                </a:extLst>
              </p:cNvPr>
              <p:cNvSpPr txBox="1"/>
              <p:nvPr/>
            </p:nvSpPr>
            <p:spPr>
              <a:xfrm>
                <a:off x="4500871" y="5083228"/>
                <a:ext cx="6100996" cy="717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  <m:e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C95F3C7-ACE8-F654-3B7B-3F44090BD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871" y="5083228"/>
                <a:ext cx="6100996" cy="717632"/>
              </a:xfrm>
              <a:prstGeom prst="rect">
                <a:avLst/>
              </a:prstGeom>
              <a:blipFill>
                <a:blip r:embed="rId5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427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1613941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764724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2518479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3367696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1613941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3369460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3847381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2093626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2573311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1583598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1583598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2093626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552046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244409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613941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2998164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17123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819556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3847381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2998164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3846750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764725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941871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1321679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4500871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3484001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1897899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154638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3405277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575006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2007C5FB-10CD-9C9A-5A68-EFA914A84A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92325" y="4182254"/>
                <a:ext cx="7192460" cy="19534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400"/>
                  </a:spcAft>
                  <a:buFont typeface="Arial"/>
                  <a:buNone/>
                  <a:defRPr sz="18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6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5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4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2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However, there may be diminishing returns: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p>
                          <m:sSup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endParaRPr lang="en-US" sz="1600" dirty="0"/>
              </a:p>
            </p:txBody>
          </p:sp>
        </mc:Choice>
        <mc:Fallback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2007C5FB-10CD-9C9A-5A68-EFA914A84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325" y="4182254"/>
                <a:ext cx="7192460" cy="19534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A8DB3444-46F8-6E1A-1F25-AFEA9AFBAA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2901" y="561360"/>
                <a:ext cx="6408766" cy="30633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400"/>
                  </a:spcAft>
                  <a:buFont typeface="Arial"/>
                  <a:buNone/>
                  <a:defRPr sz="18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6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5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4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2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Scenario: 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Assume the transporter is ready. 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The longer she is on the enemy ship, the greater the probability she returns:</a:t>
                </a:r>
              </a:p>
              <a:p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600" dirty="0"/>
                  <a:t> represent a random path such that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600" dirty="0"/>
                  <a:t> = s means the first state of the path is s </a:t>
                </a:r>
              </a:p>
            </p:txBody>
          </p:sp>
        </mc:Choice>
        <mc:Fallback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A8DB3444-46F8-6E1A-1F25-AFEA9AFBA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901" y="561360"/>
                <a:ext cx="6408766" cy="3063336"/>
              </a:xfrm>
              <a:prstGeom prst="rect">
                <a:avLst/>
              </a:prstGeom>
              <a:blipFill>
                <a:blip r:embed="rId4"/>
                <a:stretch>
                  <a:fillRect l="-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19CC16D-C336-DBEA-4A52-44BD662EE1A1}"/>
                  </a:ext>
                </a:extLst>
              </p:cNvPr>
              <p:cNvSpPr txBox="1"/>
              <p:nvPr/>
            </p:nvSpPr>
            <p:spPr>
              <a:xfrm>
                <a:off x="5265367" y="3468128"/>
                <a:ext cx="6100996" cy="717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  <m:e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19CC16D-C336-DBEA-4A52-44BD662EE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367" y="3468128"/>
                <a:ext cx="6100996" cy="717632"/>
              </a:xfrm>
              <a:prstGeom prst="rect">
                <a:avLst/>
              </a:prstGeom>
              <a:blipFill>
                <a:blip r:embed="rId5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750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uiExpand="1" build="allAtOnce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Recall: Conditional probability tables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pPr/>
                <a:r>
                  <a:rPr lang="en-US" sz="2400" dirty="0"/>
                  <a:t>Assume </a:t>
                </a:r>
                <a:r>
                  <a:rPr lang="en-US" sz="2400" dirty="0" err="1"/>
                  <a:t>wlog</a:t>
                </a:r>
                <a:r>
                  <a:rPr lang="en-US" sz="2400" dirty="0"/>
                  <a:t> that all variables are binary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Then the </a:t>
                </a:r>
                <a:r>
                  <a:rPr lang="en-US" sz="2400" i="1" dirty="0"/>
                  <a:t>minimum</a:t>
                </a:r>
                <a:r>
                  <a:rPr lang="en-US" sz="2400" dirty="0"/>
                  <a:t> number of parameters will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(General case: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−1 )⋅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𝒴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+⋯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 |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r>
                  <a:rPr lang="en-US" sz="2400" dirty="0"/>
                  <a:t>Returning to our scenario…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99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1613941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764724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2518479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3367696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1613941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3369460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3847381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2093626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2573311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1583598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1583598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2093626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552046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244409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613941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2998164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17123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819556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3847381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2998164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3846750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764725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941871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1321679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4500871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3484001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1897899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154638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3405277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575006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2007C5FB-10CD-9C9A-5A68-EFA914A84A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92325" y="4182254"/>
                <a:ext cx="7192460" cy="19534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400"/>
                  </a:spcAft>
                  <a:buFont typeface="Arial"/>
                  <a:buNone/>
                  <a:defRPr sz="18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6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5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4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2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However, there may be diminishing returns: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p>
                          <m:sSup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endParaRPr lang="en-US" sz="1600" dirty="0"/>
              </a:p>
            </p:txBody>
          </p:sp>
        </mc:Choice>
        <mc:Fallback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2007C5FB-10CD-9C9A-5A68-EFA914A84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325" y="4182254"/>
                <a:ext cx="7192460" cy="19534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A8DB3444-46F8-6E1A-1F25-AFEA9AFBAA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2901" y="561360"/>
                <a:ext cx="6408766" cy="30633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400"/>
                  </a:spcAft>
                  <a:buFont typeface="Arial"/>
                  <a:buNone/>
                  <a:defRPr sz="18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6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5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4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2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Scenario: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Assume the transporter is ready.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The longer she is on the enemy ship, the greater the probability she returns:</a:t>
                </a:r>
              </a:p>
              <a:p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600" dirty="0"/>
                  <a:t> represent a random path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600" dirty="0"/>
                  <a:t> = s means the first state of the path is s </a:t>
                </a:r>
              </a:p>
            </p:txBody>
          </p:sp>
        </mc:Choice>
        <mc:Fallback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A8DB3444-46F8-6E1A-1F25-AFEA9AFBA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901" y="561360"/>
                <a:ext cx="6408766" cy="3063336"/>
              </a:xfrm>
              <a:prstGeom prst="rect">
                <a:avLst/>
              </a:prstGeom>
              <a:blipFill>
                <a:blip r:embed="rId4"/>
                <a:stretch>
                  <a:fillRect l="-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19CC16D-C336-DBEA-4A52-44BD662EE1A1}"/>
                  </a:ext>
                </a:extLst>
              </p:cNvPr>
              <p:cNvSpPr txBox="1"/>
              <p:nvPr/>
            </p:nvSpPr>
            <p:spPr>
              <a:xfrm>
                <a:off x="5265367" y="3404333"/>
                <a:ext cx="6100996" cy="717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  <m:e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19CC16D-C336-DBEA-4A52-44BD662EE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367" y="3404333"/>
                <a:ext cx="6100996" cy="717632"/>
              </a:xfrm>
              <a:prstGeom prst="rect">
                <a:avLst/>
              </a:prstGeom>
              <a:blipFill>
                <a:blip r:embed="rId5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285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1613941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764724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2518479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3367696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1613941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3369460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3847381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2093626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2573311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1583598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1583598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2093626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552046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244409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613941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2998164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17123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819556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3847381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2998164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3846750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764725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941871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1321679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4500871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3484001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1897899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154638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3405277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575006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A8DB3444-46F8-6E1A-1F25-AFEA9AFBAA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2901" y="561360"/>
                <a:ext cx="6408766" cy="30633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400"/>
                  </a:spcAft>
                  <a:buFont typeface="Arial"/>
                  <a:buNone/>
                  <a:defRPr sz="18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6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5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4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2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Scenario: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Assume the transporter is ready.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The longer she is on the enemy ship, the greater the probability she returns:</a:t>
                </a:r>
              </a:p>
              <a:p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600" dirty="0"/>
                  <a:t> represent a random path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600" dirty="0"/>
                  <a:t> = s means the first state of the path is s </a:t>
                </a:r>
              </a:p>
            </p:txBody>
          </p:sp>
        </mc:Choice>
        <mc:Fallback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A8DB3444-46F8-6E1A-1F25-AFEA9AFBA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901" y="561360"/>
                <a:ext cx="6408766" cy="3063336"/>
              </a:xfrm>
              <a:prstGeom prst="rect">
                <a:avLst/>
              </a:prstGeom>
              <a:blipFill>
                <a:blip r:embed="rId3"/>
                <a:stretch>
                  <a:fillRect l="-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19CC16D-C336-DBEA-4A52-44BD662EE1A1}"/>
                  </a:ext>
                </a:extLst>
              </p:cNvPr>
              <p:cNvSpPr txBox="1"/>
              <p:nvPr/>
            </p:nvSpPr>
            <p:spPr>
              <a:xfrm>
                <a:off x="5265367" y="3404333"/>
                <a:ext cx="6100996" cy="717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  <m:e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800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19CC16D-C336-DBEA-4A52-44BD662EE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367" y="3404333"/>
                <a:ext cx="6100996" cy="717632"/>
              </a:xfrm>
              <a:prstGeom prst="rect">
                <a:avLst/>
              </a:prstGeom>
              <a:blipFill>
                <a:blip r:embed="rId4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04AE90FD-0C66-0D0E-6356-CDD99FCC54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92325" y="4182254"/>
                <a:ext cx="7192460" cy="19534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400"/>
                  </a:spcAft>
                  <a:buFont typeface="Arial"/>
                  <a:buNone/>
                  <a:defRPr sz="18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6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5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4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2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Each variable 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is actually a state in our model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X is the current state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/>
                    </m:sSub>
                  </m:oMath>
                </a14:m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is the state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/>
                    </m:sSub>
                  </m:oMath>
                </a14:m>
                <a:endParaRPr lang="en-US" sz="1600" dirty="0"/>
              </a:p>
              <a:p>
                <a:endParaRPr lang="en-US" sz="1600" dirty="0"/>
              </a:p>
            </p:txBody>
          </p:sp>
        </mc:Choice>
        <mc:Fallback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04AE90FD-0C66-0D0E-6356-CDD99FCC5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325" y="4182254"/>
                <a:ext cx="7192460" cy="1953426"/>
              </a:xfrm>
              <a:prstGeom prst="rect">
                <a:avLst/>
              </a:prstGeom>
              <a:blipFill>
                <a:blip r:embed="rId5"/>
                <a:stretch>
                  <a:fillRect l="-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382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1613941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764724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2518479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3367696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1613941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3369460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3847381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2093626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2573311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1583598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1583598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2093626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552046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244409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613941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2998164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17123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819556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3847381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2998164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3846750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764725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941871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1321679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4500871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3484001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1897899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154638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3405277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575006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2007C5FB-10CD-9C9A-5A68-EFA914A84A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92325" y="704542"/>
                <a:ext cx="7192460" cy="195342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400"/>
                  </a:spcAft>
                  <a:buFont typeface="Arial"/>
                  <a:buNone/>
                  <a:defRPr sz="18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6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5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4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2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Each variable 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is actually a state in our model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X is the current state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/>
                    </m:sSub>
                  </m:oMath>
                </a14:m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is the state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/>
                    </m:sSub>
                  </m:oMath>
                </a14:m>
                <a:endParaRPr lang="en-US" sz="1600" dirty="0"/>
              </a:p>
              <a:p>
                <a:endParaRPr lang="en-US" sz="1600" dirty="0"/>
              </a:p>
            </p:txBody>
          </p:sp>
        </mc:Choice>
        <mc:Fallback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2007C5FB-10CD-9C9A-5A68-EFA914A84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325" y="704542"/>
                <a:ext cx="7192460" cy="1953426"/>
              </a:xfrm>
              <a:prstGeom prst="rect">
                <a:avLst/>
              </a:prstGeom>
              <a:blipFill>
                <a:blip r:embed="rId3"/>
                <a:stretch>
                  <a:fillRect l="-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273BB90F-06D6-D903-177C-5B32A62961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3958" y="2792259"/>
                <a:ext cx="5778519" cy="2476947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400"/>
                  </a:spcAft>
                  <a:buFont typeface="Arial"/>
                  <a:buNone/>
                  <a:defRPr sz="18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6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5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4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2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Rather than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sz="1600" dirty="0"/>
                  <a:t>, consider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∣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Reframing as a conditional probability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Reframing as a finite subsequence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Now expressing in terms of a transition</a:t>
                </a:r>
              </a:p>
            </p:txBody>
          </p:sp>
        </mc:Choice>
        <mc:Fallback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273BB90F-06D6-D903-177C-5B32A6296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958" y="2792259"/>
                <a:ext cx="5778519" cy="2476947"/>
              </a:xfrm>
              <a:prstGeom prst="rect">
                <a:avLst/>
              </a:prstGeom>
              <a:blipFill>
                <a:blip r:embed="rId4"/>
                <a:stretch>
                  <a:fillRect l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2804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1613941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764724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2518479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3367696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1613941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3369460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3847381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2093626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2573311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1583598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1583598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2093626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552046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244409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613941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2998164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17123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819556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3847381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2998164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3846750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764725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941871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1321679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4500871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3484001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1897899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154638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3405277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575006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007C5FB-10CD-9C9A-5A68-EFA914A84A20}"/>
              </a:ext>
            </a:extLst>
          </p:cNvPr>
          <p:cNvSpPr txBox="1">
            <a:spLocks/>
          </p:cNvSpPr>
          <p:nvPr/>
        </p:nvSpPr>
        <p:spPr>
          <a:xfrm>
            <a:off x="5623774" y="2958741"/>
            <a:ext cx="5073036" cy="251348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400"/>
              </a:spcAft>
              <a:buFont typeface="Arial"/>
              <a:buNone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New 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number of parameters can grow with the size of the path (i.e., with </a:t>
            </a:r>
            <a:r>
              <a:rPr lang="en-US" sz="1600" i="1" dirty="0"/>
              <a:t>t</a:t>
            </a:r>
            <a:r>
              <a:rPr lang="en-US" sz="1600" dirty="0"/>
              <a:t>)</a:t>
            </a:r>
          </a:p>
          <a:p>
            <a:r>
              <a:rPr lang="en-US" sz="1600" dirty="0"/>
              <a:t>Recall: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273BB90F-06D6-D903-177C-5B32A62961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3958" y="678647"/>
                <a:ext cx="5778519" cy="2476947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400"/>
                  </a:spcAft>
                  <a:buFont typeface="Arial"/>
                  <a:buNone/>
                  <a:defRPr sz="18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6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5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4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2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Rather than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sz="1600" dirty="0"/>
                  <a:t>, consider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∣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Reframing as a conditional probability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Reframing as a finite subsequence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Now expressing in terms of a transition</a:t>
                </a:r>
              </a:p>
            </p:txBody>
          </p:sp>
        </mc:Choice>
        <mc:Fallback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273BB90F-06D6-D903-177C-5B32A6296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958" y="678647"/>
                <a:ext cx="5778519" cy="2476947"/>
              </a:xfrm>
              <a:prstGeom prst="rect">
                <a:avLst/>
              </a:prstGeom>
              <a:blipFill>
                <a:blip r:embed="rId3"/>
                <a:stretch>
                  <a:fillRect l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0632A48A-2F2E-76C5-0A6C-CAC08F13A3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92325" y="4895253"/>
                <a:ext cx="7192460" cy="19534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400"/>
                  </a:spcAft>
                  <a:buFont typeface="Arial"/>
                  <a:buNone/>
                  <a:defRPr sz="18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6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5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4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2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However, there may be diminishing returns: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p>
                          <m:sSup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endParaRPr lang="en-US" sz="1600" dirty="0"/>
              </a:p>
            </p:txBody>
          </p:sp>
        </mc:Choice>
        <mc:Fallback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0632A48A-2F2E-76C5-0A6C-CAC08F13A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325" y="4895253"/>
                <a:ext cx="7192460" cy="19534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338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allAtOnce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Idea: Simplifying assumption!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Assume there exists some finite window </a:t>
                </a:r>
                <a:r>
                  <a:rPr lang="en-US" sz="2400" i="1" dirty="0"/>
                  <a:t>k </a:t>
                </a:r>
                <a:r>
                  <a:rPr lang="en-US" sz="2400" dirty="0"/>
                  <a:t>such that only the </a:t>
                </a:r>
                <a:r>
                  <a:rPr lang="en-US" sz="2400" i="1" dirty="0"/>
                  <a:t>k</a:t>
                </a:r>
                <a:r>
                  <a:rPr lang="en-US" sz="2400" dirty="0"/>
                  <a:t> previous states matter.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do we mean by </a:t>
                </a:r>
                <a:r>
                  <a:rPr lang="en-US" sz="2400" i="1" dirty="0"/>
                  <a:t>matter</a:t>
                </a:r>
                <a:r>
                  <a:rPr lang="en-US" sz="2400" dirty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Independence!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 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sz="2400" b="0" dirty="0"/>
              </a:p>
              <a:p>
                <a:r>
                  <a:rPr lang="en-US" sz="2400" dirty="0"/>
                  <a:t>Most common setting is k=1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3"/>
                <a:stretch>
                  <a:fillRect l="-965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07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Reminder: worksheet due in class on Friday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Post questions to Teams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Be sure to get started on your programming assignment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Reminder: you may work in pairs!</a:t>
            </a:r>
          </a:p>
        </p:txBody>
      </p:sp>
    </p:spTree>
    <p:extLst>
      <p:ext uri="{BB962C8B-B14F-4D97-AF65-F5344CB8AC3E}">
        <p14:creationId xmlns:p14="http://schemas.microsoft.com/office/powerpoint/2010/main" val="109700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1613941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764724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2518479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3367696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1613941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3369460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3847381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2093626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2573311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1583598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1583598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2093626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552046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244409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613941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2998164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17123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819556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3847381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2998164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3846750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764725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941871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1321679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4500871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3484001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1897899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154638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3405277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575006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273BB90F-06D6-D903-177C-5B32A629611C}"/>
              </a:ext>
            </a:extLst>
          </p:cNvPr>
          <p:cNvSpPr txBox="1">
            <a:spLocks/>
          </p:cNvSpPr>
          <p:nvPr/>
        </p:nvSpPr>
        <p:spPr>
          <a:xfrm>
            <a:off x="5633899" y="764498"/>
            <a:ext cx="5778519" cy="487679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400"/>
              </a:spcAft>
              <a:buFont typeface="Arial"/>
              <a:buNone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Now: can label transitions with probabilities</a:t>
            </a:r>
          </a:p>
          <a:p>
            <a:r>
              <a:rPr lang="en-US" sz="2400" dirty="0"/>
              <a:t>		Why?</a:t>
            </a:r>
          </a:p>
          <a:p>
            <a:endParaRPr lang="en-US" sz="2400" dirty="0"/>
          </a:p>
          <a:p>
            <a:r>
              <a:rPr lang="en-US" sz="2400" b="1" dirty="0"/>
              <a:t>This example</a:t>
            </a:r>
            <a:r>
              <a:rPr lang="en-US" sz="2400" dirty="0"/>
              <a:t>: assume all </a:t>
            </a:r>
            <a:r>
              <a:rPr lang="en-US" sz="2400" i="1" u="sng" dirty="0"/>
              <a:t>transitions</a:t>
            </a:r>
            <a:r>
              <a:rPr lang="en-US" sz="2400" dirty="0"/>
              <a:t> are equally likely</a:t>
            </a:r>
          </a:p>
          <a:p>
            <a:endParaRPr lang="en-US" sz="2400" dirty="0"/>
          </a:p>
          <a:p>
            <a:r>
              <a:rPr lang="en-US" sz="2200" i="1" dirty="0"/>
              <a:t>Note: previously we assumed all </a:t>
            </a:r>
            <a:r>
              <a:rPr lang="en-US" sz="2200" u="sng" dirty="0"/>
              <a:t>paths</a:t>
            </a:r>
            <a:r>
              <a:rPr lang="en-US" sz="2200" i="1" dirty="0"/>
              <a:t> equally likely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12A84-187A-A68F-8298-2C8B7F393398}"/>
              </a:ext>
            </a:extLst>
          </p:cNvPr>
          <p:cNvSpPr txBox="1"/>
          <p:nvPr/>
        </p:nvSpPr>
        <p:spPr>
          <a:xfrm>
            <a:off x="4696598" y="6115556"/>
            <a:ext cx="334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queries on the board</a:t>
            </a:r>
          </a:p>
        </p:txBody>
      </p:sp>
    </p:spTree>
    <p:extLst>
      <p:ext uri="{BB962C8B-B14F-4D97-AF65-F5344CB8AC3E}">
        <p14:creationId xmlns:p14="http://schemas.microsoft.com/office/powerpoint/2010/main" val="269094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BE81-B747-3A47-B2ED-F8B4E1CBF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B9DA0C-3CE7-517F-5AEB-03FA683053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87932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This is an example of a discrete-time Markov chain: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sequence of random variables indexed by “time”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“Markovian” or “Markov property” denotes locality</a:t>
                </a:r>
              </a:p>
              <a:p>
                <a:pPr marL="9715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Specifically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While a random variable, may not be a ”variable” as we normally think of them</a:t>
                </a:r>
              </a:p>
              <a:p>
                <a:pPr marL="9715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Compare: Bayes nets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B9DA0C-3CE7-517F-5AEB-03FA683053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87932"/>
                <a:ext cx="10515600" cy="4351338"/>
              </a:xfrm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5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3B946-73DD-3647-8DE6-C9650BFAD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2" y="2763647"/>
            <a:ext cx="10961750" cy="1330706"/>
          </a:xfrm>
        </p:spPr>
        <p:txBody>
          <a:bodyPr/>
          <a:lstStyle/>
          <a:p>
            <a:pPr algn="ctr"/>
            <a:r>
              <a:rPr lang="en-US" dirty="0"/>
              <a:t>Markov Chains, formally</a:t>
            </a:r>
          </a:p>
        </p:txBody>
      </p:sp>
    </p:spTree>
    <p:extLst>
      <p:ext uri="{BB962C8B-B14F-4D97-AF65-F5344CB8AC3E}">
        <p14:creationId xmlns:p14="http://schemas.microsoft.com/office/powerpoint/2010/main" val="914106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BE81-B747-3A47-B2ED-F8B4E1CBF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9DA0C-3CE7-517F-5AEB-03FA68305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797296"/>
            <a:ext cx="105156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Waiting in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minute, someone joins…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With probability 1 if the line has length 0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With probability 2/3 if the line has length 1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With probability 1/3 if the line has length 2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With probability 0 if the line has length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minute the server serves someone with probability ½</a:t>
            </a:r>
          </a:p>
          <a:p>
            <a:r>
              <a:rPr lang="en-US" b="1" dirty="0"/>
              <a:t>Suppose one person is in line at noon. How many people do we expect in line at 12:10?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138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BE81-B747-3A47-B2ED-F8B4E1CBF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9DA0C-3CE7-517F-5AEB-03FA68305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797296"/>
            <a:ext cx="105156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Waiting in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minute, someone joins…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With probability 1 if the line has length 0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With probability 2/3 if the line has length 1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With probability 1/3 if the line has length 2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With probability 0 if the line has length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minute the server serves someone with probability ½</a:t>
            </a:r>
          </a:p>
          <a:p>
            <a:r>
              <a:rPr lang="en-US" b="1" dirty="0"/>
              <a:t>Suppose one person is in line at noon. How many people do we expect in line at 12:10?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D8B52000-21ED-5A2B-0528-AA7B82B4C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577" y="906989"/>
            <a:ext cx="7373562" cy="2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7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3B946-73DD-3647-8DE6-C9650BFAD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2" y="2763647"/>
            <a:ext cx="10961750" cy="1330706"/>
          </a:xfrm>
        </p:spPr>
        <p:txBody>
          <a:bodyPr/>
          <a:lstStyle/>
          <a:p>
            <a:pPr algn="ctr"/>
            <a:r>
              <a:rPr lang="en-US" dirty="0"/>
              <a:t>Today: Markov Chains</a:t>
            </a:r>
            <a:br>
              <a:rPr lang="en-US" dirty="0"/>
            </a:br>
            <a:r>
              <a:rPr lang="en-US" dirty="0"/>
              <a:t>(i.e., probabilistic state transitions)</a:t>
            </a:r>
          </a:p>
        </p:txBody>
      </p:sp>
    </p:spTree>
    <p:extLst>
      <p:ext uri="{BB962C8B-B14F-4D97-AF65-F5344CB8AC3E}">
        <p14:creationId xmlns:p14="http://schemas.microsoft.com/office/powerpoint/2010/main" val="3153124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Recall: LTL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664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46690" y="917869"/>
                <a:ext cx="5978822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Previously: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Each state contains atoms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Represented discrete time steps via path, e.g.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b="0" dirty="0"/>
              </a:p>
              <a:p>
                <a:r>
                  <a:rPr lang="en-US" sz="2200" dirty="0"/>
                  <a:t>Such that: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  <a:p>
                <a:pPr lvl="1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46690" y="917869"/>
                <a:ext cx="5978822" cy="4351338"/>
              </a:xfrm>
              <a:blipFill>
                <a:blip r:embed="rId2"/>
                <a:stretch>
                  <a:fillRect l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1613941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764724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2518479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3367696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1613941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3369460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3847381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2093626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2573311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1583598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1583598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2093626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552046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244409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613941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2998164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17123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819556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3847381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2998164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3846750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764725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941871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1321679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4500871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3484001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1897899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154638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3405277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575006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6C3CF8-BB89-2DF5-238A-464242936B33}"/>
              </a:ext>
            </a:extLst>
          </p:cNvPr>
          <p:cNvSpPr txBox="1"/>
          <p:nvPr/>
        </p:nvSpPr>
        <p:spPr>
          <a:xfrm>
            <a:off x="4352012" y="5354257"/>
            <a:ext cx="5321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if paths are probabilistic?</a:t>
            </a:r>
          </a:p>
        </p:txBody>
      </p:sp>
    </p:spTree>
    <p:extLst>
      <p:ext uri="{BB962C8B-B14F-4D97-AF65-F5344CB8AC3E}">
        <p14:creationId xmlns:p14="http://schemas.microsoft.com/office/powerpoint/2010/main" val="966866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46690" y="917868"/>
                <a:ext cx="5897162" cy="5045287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Idea: instead of asking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ϕ</m:t>
                      </m:r>
                    </m:oMath>
                  </m:oMathPara>
                </a14:m>
                <a:endParaRPr lang="en-US" sz="2000" b="0" dirty="0"/>
              </a:p>
              <a:p>
                <a:r>
                  <a:rPr lang="en-US" sz="2000" dirty="0"/>
                  <a:t>Ask a probabilistic query: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⊨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How would we compute these?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46690" y="917868"/>
                <a:ext cx="5897162" cy="5045287"/>
              </a:xfrm>
              <a:blipFill>
                <a:blip r:embed="rId2"/>
                <a:stretch>
                  <a:fillRect l="-1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1613941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764724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2518479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3367696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1613941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3369460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3847381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2093626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2573311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1583598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1583598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2093626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552046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244409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613941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2998164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17123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819556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3847381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2998164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3846750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764725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941871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1321679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4500871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3484001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1897899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154638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3405277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575006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71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46690" y="917867"/>
                <a:ext cx="6400800" cy="5212080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What is the event space?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Attempt 1: All possible combinations of state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=6!⋅6!⋯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	Devise an enumeration scheme: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46690" y="917867"/>
                <a:ext cx="6400800" cy="5212080"/>
              </a:xfrm>
              <a:blipFill>
                <a:blip r:embed="rId3"/>
                <a:stretch>
                  <a:fillRect l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1613941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764724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2518479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3367696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1613941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3369460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3847381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2093626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2573311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1583598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1583598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2093626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552046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244409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613941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2998164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17123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819556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3847381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2998164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3846750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764725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941871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1321679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4500871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3484001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1897899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154638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3405277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575006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8FDEB4A-FD67-6185-1540-6F34A1F4F539}"/>
              </a:ext>
            </a:extLst>
          </p:cNvPr>
          <p:cNvSpPr/>
          <p:nvPr/>
        </p:nvSpPr>
        <p:spPr>
          <a:xfrm>
            <a:off x="7661083" y="3762033"/>
            <a:ext cx="1979980" cy="487180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D2B4D6-185C-D9AC-C7FE-A46FE66F457A}"/>
              </a:ext>
            </a:extLst>
          </p:cNvPr>
          <p:cNvSpPr txBox="1"/>
          <p:nvPr/>
        </p:nvSpPr>
        <p:spPr>
          <a:xfrm>
            <a:off x="7201932" y="4507807"/>
            <a:ext cx="2983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 valid path according to our model!</a:t>
            </a:r>
          </a:p>
        </p:txBody>
      </p:sp>
    </p:spTree>
    <p:extLst>
      <p:ext uri="{BB962C8B-B14F-4D97-AF65-F5344CB8AC3E}">
        <p14:creationId xmlns:p14="http://schemas.microsoft.com/office/powerpoint/2010/main" val="817056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46690" y="917867"/>
                <a:ext cx="6400800" cy="5212080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What is the event space?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Attempt 2: All valid paths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=1⋅4⋅ ? 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:r>
                  <a:rPr lang="en-US" sz="2000" dirty="0"/>
                  <a:t>(Still infinite, though)</a:t>
                </a:r>
              </a:p>
              <a:p>
                <a:r>
                  <a:rPr lang="en-US" sz="2000" dirty="0"/>
                  <a:t>	Devise an enumeration scheme: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…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46690" y="917867"/>
                <a:ext cx="6400800" cy="5212080"/>
              </a:xfrm>
              <a:blipFill>
                <a:blip r:embed="rId3"/>
                <a:stretch>
                  <a:fillRect l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1613941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764724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2518479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3367696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1613941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3369460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3847381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2093626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2573311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1583598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1583598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2093626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552046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244409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613941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2998164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17123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819556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3847381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2998164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3846750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764725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941871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1321679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4500871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3484001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1897899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154638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3405277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575006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6FAEA76-54F0-AC92-52AB-5FD46A73C6FA}"/>
              </a:ext>
            </a:extLst>
          </p:cNvPr>
          <p:cNvSpPr txBox="1"/>
          <p:nvPr/>
        </p:nvSpPr>
        <p:spPr>
          <a:xfrm>
            <a:off x="5753894" y="4432055"/>
            <a:ext cx="1933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Now what?</a:t>
            </a:r>
          </a:p>
        </p:txBody>
      </p:sp>
    </p:spTree>
    <p:extLst>
      <p:ext uri="{BB962C8B-B14F-4D97-AF65-F5344CB8AC3E}">
        <p14:creationId xmlns:p14="http://schemas.microsoft.com/office/powerpoint/2010/main" val="61982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46690" y="917868"/>
                <a:ext cx="6408766" cy="519768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What is the event space?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Attempt 2: All valid paths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What is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1800" dirty="0"/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/>
                  <a:t> and 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1800" b="0" dirty="0"/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den>
                    </m:f>
                  </m:oMath>
                </a14:m>
                <a:endParaRPr lang="en-US" sz="1800" b="0" dirty="0"/>
              </a:p>
              <a:p>
                <a:pPr lvl="2" indent="0">
                  <a:buNone/>
                </a:pPr>
                <a:r>
                  <a:rPr lang="en-US" sz="1700" dirty="0"/>
                  <a:t>Is this a useful quantity?</a:t>
                </a:r>
                <a:endParaRPr lang="en-US" sz="1700" b="0" dirty="0"/>
              </a:p>
              <a:p>
                <a:pPr lvl="2" indent="0">
                  <a:buNone/>
                </a:pPr>
                <a:endParaRPr lang="en-US" sz="17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46690" y="917868"/>
                <a:ext cx="6408766" cy="5197687"/>
              </a:xfrm>
              <a:blipFill>
                <a:blip r:embed="rId3"/>
                <a:stretch>
                  <a:fillRect l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1613941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764724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2518479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3367696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1613941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3369460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3847381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2093626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2573311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1583598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1583598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2093626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552046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244409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613941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2998164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17123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819556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3847381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2998164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3846750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764725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941871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1321679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4500871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3484001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1897899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154638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3405277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575006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300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22791</TotalTime>
  <Words>1440</Words>
  <Application>Microsoft Macintosh PowerPoint</Application>
  <PresentationFormat>Widescreen</PresentationFormat>
  <Paragraphs>345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Cambria Math</vt:lpstr>
      <vt:lpstr>Century Gothic</vt:lpstr>
      <vt:lpstr>Impact</vt:lpstr>
      <vt:lpstr>Playfair Display Bold</vt:lpstr>
      <vt:lpstr>Raleway</vt:lpstr>
      <vt:lpstr>Raleway SemiBold</vt:lpstr>
      <vt:lpstr>Times New Roman</vt:lpstr>
      <vt:lpstr>Office Theme</vt:lpstr>
      <vt:lpstr>CS 295A/395D: Artificial Intelligence</vt:lpstr>
      <vt:lpstr>Logistics</vt:lpstr>
      <vt:lpstr>Today: Markov Chains (i.e., probabilistic state transitions)</vt:lpstr>
      <vt:lpstr>Recall: LTL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Recall: Conditional probability tables</vt:lpstr>
      <vt:lpstr>PowerPoint Presentation</vt:lpstr>
      <vt:lpstr>PowerPoint Presentation</vt:lpstr>
      <vt:lpstr>PowerPoint Presentation</vt:lpstr>
      <vt:lpstr>PowerPoint Presentation</vt:lpstr>
      <vt:lpstr>Idea: Simplifying assumption!</vt:lpstr>
      <vt:lpstr>PowerPoint Presentation</vt:lpstr>
      <vt:lpstr>Markov chains</vt:lpstr>
      <vt:lpstr>Markov Chains, formally</vt:lpstr>
      <vt:lpstr>Another example</vt:lpstr>
      <vt:lpstr>Another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177</cp:revision>
  <cp:lastPrinted>2022-04-20T10:24:35Z</cp:lastPrinted>
  <dcterms:created xsi:type="dcterms:W3CDTF">2021-08-30T08:24:49Z</dcterms:created>
  <dcterms:modified xsi:type="dcterms:W3CDTF">2022-04-20T13:23:40Z</dcterms:modified>
</cp:coreProperties>
</file>